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erson Duarte" initials="ED" lastIdx="7" clrIdx="0">
    <p:extLst>
      <p:ext uri="{19B8F6BF-5375-455C-9EA6-DF929625EA0E}">
        <p15:presenceInfo xmlns:p15="http://schemas.microsoft.com/office/powerpoint/2012/main" userId="Emerson Duart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2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 snapToGrid="0">
      <p:cViewPr varScale="1">
        <p:scale>
          <a:sx n="59" d="100"/>
          <a:sy n="59" d="100"/>
        </p:scale>
        <p:origin x="8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7E1C0-A0DB-4938-A1AB-5B3CD4FD2B40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32EDF-002E-4012-81E7-421A27B610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043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90195D-B35D-9D70-4CDB-13F7CE19A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1DA48C-F6C0-7598-3428-12CCD910A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A914C1-2797-3F13-7E1F-787B12F82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E4CD5A-985C-7869-8C9A-BFB62FAF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674341-9BCB-BBCB-8B98-10E0A4217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87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52740-DE13-B51F-8C00-D36BBEE13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D66C2EF-245E-369E-A82B-5F77CB69D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765FF5-570A-F1BD-1936-D3030B72F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67828A-1D31-BA7B-EAD3-7E1FE1D1F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AA1DFC-EE79-556E-3502-6C8F900CF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3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965C94F-F9C6-9066-DC46-B55A72A6A1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C0D2D3A-F98C-FE65-43D4-07BFD6537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4C6902-3618-E36B-E551-19990371A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32916A-7655-6513-BE8F-0F027A8A5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E9705B-7D2C-584F-AC95-0FD5C2AC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70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912DD-27CC-6E64-C1E4-1DB89E0A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D62A64-638A-C0A7-6A62-C1D143262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171644-1BE5-9A9C-B48A-311D7E8E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54E65C-7734-17D6-2F69-F71064D5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79AADC-8A6B-A8F0-4C8F-3B59C0D2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96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63370E-6F31-A3D1-76FA-7961EE77B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DF5F5B-9A6D-355E-AE5E-997E344D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3A97E8-3DD3-B352-AAA5-DDEC3361B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807ED2-A662-B5F7-EAEC-CF398E200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957CD3-BEF2-6202-D541-BA50AD24E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8421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0D869A-B822-1FF4-835D-B90C718C3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66F370-7ABA-979D-55BA-73305E9CF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A504718-9405-ADE3-1EC8-510564EEF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AAA0F4-9E36-C571-D7E3-7944A30AD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C4F4AF-FADA-E6B1-BC3F-A2BC4759C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571F9CB-9B3C-99F9-E7C3-DD42048CC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9143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306607-E078-39EB-FC1E-CE74FDCC2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571EC50-D78E-E94D-F499-430F36324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740DE7-3DD6-DFB6-28FC-2A3A8B832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3DA9639-DCCC-EC23-153A-408573C5A7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3B10762-CB1F-1D56-9111-40244FC712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0B409FE-6503-9802-6D1B-00B68FC46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9990F19-64C7-ABB7-8688-31477EF89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A223A1D-D343-FF45-584E-953C52A5F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808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D316D2-F546-9758-58D4-B6E542A3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958C1B5-55F4-1BDB-CE4C-1E2024D0C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383394E-60F6-A55F-D8FD-51CB2515B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20E5C88-4C69-1A75-A6B8-03E5814F0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5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4E23020-AB3F-93B6-DAC1-288E03871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ADF1C67-EF6E-FA8D-78E5-DADECA43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F823F62-1BDC-844F-17B2-AA3DA1B4B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138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EC832-03C6-226D-F23B-7CCFF5BD1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32069F-D0BD-24F3-F7A2-165728413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33262D2-9569-3263-1E67-CBA885FF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B2D8211-A951-E045-569D-681D8EE2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FD2280D-2772-FF07-0181-FC80C963A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472E54-5FB0-D071-D3B6-7CF495A30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6184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8B72FE-B90F-D3F1-7261-7AFC8CBFD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DE37F6-AD5F-943C-86C2-4A92110B1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E176A16-C4AB-3955-6AA5-6988E54E68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125B981-DC8A-012F-A806-46EFB7858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DE66E93-25AF-B370-5E56-119E413C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A545FB9-49B8-6A45-8D18-3AFF34F14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42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C2C1">
            <a:alpha val="6392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EBAC2F4-CE56-6ABC-2910-8D3DFD68D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67E6D9-52E4-EE08-1262-E931776F2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206763-7117-7150-DD0F-D01E107814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A95C6-3406-4582-8DD7-C782F064AD07}" type="datetimeFigureOut">
              <a:rPr lang="pt-BR" smtClean="0"/>
              <a:t>03/05/2024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6EAA56-44A5-5F97-8B37-F5CFFADF47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DDBC360-C8B4-03CA-4A7E-87A0198C5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88C3A-4090-4C53-BE3C-239E7CB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071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96DEE-2E42-8D90-2012-F3A8996DE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4" y="2766218"/>
            <a:ext cx="11108811" cy="1325563"/>
          </a:xfrm>
        </p:spPr>
        <p:txBody>
          <a:bodyPr>
            <a:noAutofit/>
          </a:bodyPr>
          <a:lstStyle/>
          <a:p>
            <a:pPr algn="ctr"/>
            <a:r>
              <a:rPr lang="pt-BR" sz="5400" b="1" dirty="0">
                <a:solidFill>
                  <a:srgbClr val="C00000"/>
                </a:solidFill>
                <a:latin typeface="Berlin Sans FB Demi" panose="020E0802020502020306" pitchFamily="34" charset="0"/>
              </a:rPr>
              <a:t>EIXO VI - Financiamento público da educação pública, com controle sociais e garantia das condições adequadas para a qualidade sociais da educação, visando à </a:t>
            </a:r>
            <a:r>
              <a:rPr lang="pt-BR" sz="5400" b="1" dirty="0" err="1">
                <a:solidFill>
                  <a:srgbClr val="C00000"/>
                </a:solidFill>
                <a:latin typeface="Berlin Sans FB Demi" panose="020E0802020502020306" pitchFamily="34" charset="0"/>
              </a:rPr>
              <a:t>democraticação</a:t>
            </a:r>
            <a:r>
              <a:rPr lang="pt-BR" sz="5400" b="1" dirty="0">
                <a:solidFill>
                  <a:srgbClr val="C00000"/>
                </a:solidFill>
                <a:latin typeface="Berlin Sans FB Demi" panose="020E0802020502020306" pitchFamily="34" charset="0"/>
              </a:rPr>
              <a:t> do acesso e da permanência</a:t>
            </a:r>
          </a:p>
        </p:txBody>
      </p:sp>
    </p:spTree>
    <p:extLst>
      <p:ext uri="{BB962C8B-B14F-4D97-AF65-F5344CB8AC3E}">
        <p14:creationId xmlns:p14="http://schemas.microsoft.com/office/powerpoint/2010/main" val="369164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Princípios na política de financiamento: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8.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Garantir financiamento para que as IFES e IEES </a:t>
            </a:r>
            <a:r>
              <a:rPr lang="pt-BR" sz="4000" dirty="0">
                <a:latin typeface="Berlin Sans FB" panose="020E0602020502020306" pitchFamily="34" charset="0"/>
              </a:rPr>
              <a:t>ofertarem graduação, pós-graduação, mestrado e doutorado aos profissionais da educação em todos os seus campi, em direção a garantia da autonomia universitária.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9.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Expandir o financiamento da pós-graduação stricto sensu </a:t>
            </a:r>
            <a:r>
              <a:rPr lang="pt-BR" sz="4000" dirty="0">
                <a:latin typeface="Berlin Sans FB" panose="020E0602020502020306" pitchFamily="34" charset="0"/>
              </a:rPr>
              <a:t>nas instituições públicas por meio da CAPES e CNPq.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2665134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Princípios na política de financiamento: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10.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Ampliar os recursos públicos destinados ao aumento da oferta de bolsas de pós-graduação stricto sensu </a:t>
            </a:r>
            <a:r>
              <a:rPr lang="pt-BR" sz="4000" dirty="0">
                <a:latin typeface="Berlin Sans FB" panose="020E0602020502020306" pitchFamily="34" charset="0"/>
              </a:rPr>
              <a:t>em instituições públicas, garantindo o reajuste anual dos valores das bolsas pelo IPCA.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11. Fortalecer os mecanismos e os instrumentos de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transparência e controle social </a:t>
            </a:r>
            <a:r>
              <a:rPr lang="pt-BR" sz="4000" dirty="0">
                <a:latin typeface="Berlin Sans FB" panose="020E0602020502020306" pitchFamily="34" charset="0"/>
              </a:rPr>
              <a:t>dos recursos aplicados na função educação.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12. Vedar qualquer possibilidade de contingenciamento dos recursos à educação ou de políticas de austeridade que incidem sobre despesas primárias e garantir reposição de perdas oriundas de renúncia fiscal dos entes federados.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2341383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Gestão do financiamento da educação: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1. Criar o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Fundo de Manutenção e Desenvolvimento da Educação Superior Pública</a:t>
            </a:r>
            <a:r>
              <a:rPr lang="pt-BR" sz="4000" dirty="0">
                <a:latin typeface="Berlin Sans FB" panose="020E0602020502020306" pitchFamily="34" charset="0"/>
              </a:rPr>
              <a:t>, vinculando recursos tanto dos tributos (impostos, taxas e contribuições) quanto daqueles vinculados à riqueza natural brasileira.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2. Regulamentar em lei específica, as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competências</a:t>
            </a:r>
            <a:r>
              <a:rPr lang="pt-BR" sz="4000" dirty="0">
                <a:latin typeface="Berlin Sans FB" panose="020E0602020502020306" pitchFamily="34" charset="0"/>
              </a:rPr>
              <a:t>, os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recursos</a:t>
            </a:r>
            <a:r>
              <a:rPr lang="pt-BR" sz="4000" dirty="0">
                <a:latin typeface="Berlin Sans FB" panose="020E0602020502020306" pitchFamily="34" charset="0"/>
              </a:rPr>
              <a:t>, as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condicionalidades</a:t>
            </a:r>
            <a:r>
              <a:rPr lang="pt-BR" sz="4000" dirty="0">
                <a:latin typeface="Berlin Sans FB" panose="020E0602020502020306" pitchFamily="34" charset="0"/>
              </a:rPr>
              <a:t> e as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responsabilidades</a:t>
            </a:r>
            <a:r>
              <a:rPr lang="pt-BR" sz="4000" dirty="0">
                <a:latin typeface="Berlin Sans FB" panose="020E0602020502020306" pitchFamily="34" charset="0"/>
              </a:rPr>
              <a:t> de cada ente federado pela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gestão e financiamento da educação</a:t>
            </a:r>
            <a:r>
              <a:rPr lang="pt-BR" sz="4000" dirty="0">
                <a:latin typeface="Berlin Sans FB" panose="020E0602020502020306" pitchFamily="34" charset="0"/>
              </a:rPr>
              <a:t>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506355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Gestão do financiamento da educação: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3. Constituir as secretarias municipais, distrital e estaduais de educação como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unidades orçamentárias</a:t>
            </a:r>
            <a:r>
              <a:rPr lang="pt-BR" sz="4000" dirty="0">
                <a:latin typeface="Berlin Sans FB" panose="020E0602020502020306" pitchFamily="34" charset="0"/>
              </a:rPr>
              <a:t>, com a finalidade de tornar os gestores o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ordenador de despesas</a:t>
            </a:r>
            <a:r>
              <a:rPr lang="pt-BR" sz="4000" dirty="0">
                <a:latin typeface="Berlin Sans FB" panose="020E0602020502020306" pitchFamily="34" charset="0"/>
              </a:rPr>
              <a:t>, com a garantia de fiscalização.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4. Garantir a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participação</a:t>
            </a:r>
            <a:r>
              <a:rPr lang="pt-BR" sz="4000" dirty="0">
                <a:latin typeface="Berlin Sans FB" panose="020E0602020502020306" pitchFamily="34" charset="0"/>
              </a:rPr>
              <a:t> e a consulta na formulação dos projetos político-pedagógicos, currículos escolares, planos de gestão escolar e regimentos escolares pela comunidade educacional.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3677827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Gestão do financiamento da educação: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5. Democratizar, descentralizar e desburocratizar a elaboração e a execução do orçamento, planejamento e acompanhamento das políticas educacionais, em direção a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transparência</a:t>
            </a:r>
            <a:r>
              <a:rPr lang="pt-BR" sz="4000" dirty="0">
                <a:latin typeface="Berlin Sans FB" panose="020E0602020502020306" pitchFamily="34" charset="0"/>
              </a:rPr>
              <a:t> e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participação</a:t>
            </a:r>
            <a:r>
              <a:rPr lang="pt-BR" sz="4000" dirty="0">
                <a:latin typeface="Berlin Sans FB" panose="020E0602020502020306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6.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Consolidar e fortalecer os conselhos</a:t>
            </a:r>
            <a:r>
              <a:rPr lang="pt-BR" sz="4000" dirty="0">
                <a:latin typeface="Berlin Sans FB" panose="020E0602020502020306" pitchFamily="34" charset="0"/>
              </a:rPr>
              <a:t> estaduais, distrital e municipais de educação como órgãos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autônomos</a:t>
            </a:r>
            <a:r>
              <a:rPr lang="pt-BR" sz="4000" dirty="0">
                <a:latin typeface="Berlin Sans FB" panose="020E0602020502020306" pitchFamily="34" charset="0"/>
              </a:rPr>
              <a:t> (ordenador de despesas), </a:t>
            </a:r>
            <a:r>
              <a:rPr lang="pt-BR" sz="4000" dirty="0">
                <a:solidFill>
                  <a:srgbClr val="7030A0"/>
                </a:solidFill>
                <a:latin typeface="Berlin Sans FB" panose="020E0602020502020306" pitchFamily="34" charset="0"/>
              </a:rPr>
              <a:t>plurais</a:t>
            </a:r>
            <a:r>
              <a:rPr lang="pt-BR" sz="4000" dirty="0">
                <a:latin typeface="Berlin Sans FB" panose="020E0602020502020306" pitchFamily="34" charset="0"/>
              </a:rPr>
              <a:t> (participativo), com funções deliberativas, normativas e fiscalizadoras de todas as verbas e programas referentes à educação.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704365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Limites e Contradições: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1. Não defende a suspensão do pagamento da dívida pública e sua auditoria imediata.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2. Não demonstra o quanto é necessário ampliar os recursos para se garantir o financiamento da educação proporcional aos 10%PIB.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3. Deixa vago o financiamento da educação superior, principalmente, para estados e municípios.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4. Está ausente posicionamento de fonte de recursos a cobrança de taxas por estudantes.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5. Naturaliza a exploração dos recursos naturais ao tê-los como fonte de financiamento.</a:t>
            </a:r>
          </a:p>
          <a:p>
            <a:pPr marL="0" indent="0" algn="just">
              <a:buNone/>
            </a:pPr>
            <a:endParaRPr lang="pt-BR" sz="4000" dirty="0">
              <a:latin typeface="Berlin Sans FB" panose="020E0602020502020306" pitchFamily="34" charset="0"/>
            </a:endParaRP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3310706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34886"/>
            <a:ext cx="10812206" cy="51707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Consolidar a base da política de financiamento, acompanhamento e controle social da educação e ampliar o volume de recursos públicos aplicados exclusivamente em educação pública de maneira a atingir, no mínimo, o patamar de 7% do produto interno bruto - PIB - do país no 4º ano de vigência do PNE, 9% no 8° ano e, no mínimo, o equivalente a 10% do PIB ao final do decênio.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PROPOSIÇÃO 1</a:t>
            </a:r>
          </a:p>
        </p:txBody>
      </p:sp>
    </p:spTree>
    <p:extLst>
      <p:ext uri="{BB962C8B-B14F-4D97-AF65-F5344CB8AC3E}">
        <p14:creationId xmlns:p14="http://schemas.microsoft.com/office/powerpoint/2010/main" val="3695125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Geral:</a:t>
            </a:r>
            <a:r>
              <a:rPr lang="pt-BR" sz="4000" dirty="0">
                <a:latin typeface="Berlin Sans FB" panose="020E0602020502020306" pitchFamily="34" charset="0"/>
              </a:rPr>
              <a:t> Elevar o montante de recursos públicos aplicados na educação pública, sob a coordenação da União em colaboração com estados, DF e municípios.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Berlin Sans FB" panose="020E0602020502020306" pitchFamily="34" charset="0"/>
              </a:rPr>
              <a:t>Elevar de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25% para 30% </a:t>
            </a:r>
            <a:r>
              <a:rPr lang="pt-BR" sz="4000" dirty="0">
                <a:latin typeface="Berlin Sans FB" panose="020E0602020502020306" pitchFamily="34" charset="0"/>
              </a:rPr>
              <a:t>a </a:t>
            </a:r>
            <a:r>
              <a:rPr lang="pt-BR" sz="4000" dirty="0" err="1">
                <a:latin typeface="Berlin Sans FB" panose="020E0602020502020306" pitchFamily="34" charset="0"/>
              </a:rPr>
              <a:t>subvinculação</a:t>
            </a:r>
            <a:r>
              <a:rPr lang="pt-BR" sz="4000" dirty="0">
                <a:latin typeface="Berlin Sans FB" panose="020E0602020502020306" pitchFamily="34" charset="0"/>
              </a:rPr>
              <a:t> constitucional em Educação para estados e municípios (Eixo I).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pt-BR" sz="4000" dirty="0">
                <a:latin typeface="Berlin Sans FB" panose="020E0602020502020306" pitchFamily="34" charset="0"/>
              </a:rPr>
              <a:t>Elevar de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18% para 25% </a:t>
            </a:r>
            <a:r>
              <a:rPr lang="pt-BR" sz="4000" dirty="0" err="1">
                <a:latin typeface="Berlin Sans FB" panose="020E0602020502020306" pitchFamily="34" charset="0"/>
              </a:rPr>
              <a:t>subvinculação</a:t>
            </a:r>
            <a:r>
              <a:rPr lang="pt-BR" sz="4000" dirty="0">
                <a:latin typeface="Berlin Sans FB" panose="020E0602020502020306" pitchFamily="34" charset="0"/>
              </a:rPr>
              <a:t> da constitucional em Educação da União.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 (65)</a:t>
            </a:r>
          </a:p>
        </p:txBody>
      </p:sp>
    </p:spTree>
    <p:extLst>
      <p:ext uri="{BB962C8B-B14F-4D97-AF65-F5344CB8AC3E}">
        <p14:creationId xmlns:p14="http://schemas.microsoft.com/office/powerpoint/2010/main" val="781547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Fontes de Recursos: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1. Destinar parte da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taxação das casas de apostas</a:t>
            </a:r>
            <a:r>
              <a:rPr lang="pt-BR" sz="4000" dirty="0">
                <a:latin typeface="Berlin Sans FB" panose="020E0602020502020306" pitchFamily="34" charset="0"/>
              </a:rPr>
              <a:t>, para todos os níveis, etapas e modalidades educacionais.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2. Efetivar a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reforma tributária progressiva </a:t>
            </a:r>
            <a:r>
              <a:rPr lang="pt-BR" sz="4000" dirty="0">
                <a:latin typeface="Berlin Sans FB" panose="020E0602020502020306" pitchFamily="34" charset="0"/>
              </a:rPr>
              <a:t>e regulamentar a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taxação de grandes fortunas</a:t>
            </a:r>
            <a:r>
              <a:rPr lang="pt-BR" sz="4000" dirty="0">
                <a:latin typeface="Berlin Sans FB" panose="020E0602020502020306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3.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Elevar a carga tributária com característica progressiva </a:t>
            </a:r>
            <a:r>
              <a:rPr lang="pt-BR" sz="4000" dirty="0">
                <a:latin typeface="Berlin Sans FB" panose="020E0602020502020306" pitchFamily="34" charset="0"/>
              </a:rPr>
              <a:t>até atingir a média da OCDE (35,5%) como proporção percentual do PIB. (31% - BR)</a:t>
            </a:r>
          </a:p>
          <a:p>
            <a:pPr marL="0" indent="0" algn="just">
              <a:buNone/>
            </a:pPr>
            <a:endParaRPr lang="pt-BR" sz="4000" dirty="0">
              <a:latin typeface="Berlin Sans FB" panose="020E0602020502020306" pitchFamily="34" charset="0"/>
            </a:endParaRP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38433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Fontes de Recursos: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4. Eliminar parte das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renúncias</a:t>
            </a:r>
            <a:r>
              <a:rPr lang="pt-BR" sz="4000" dirty="0">
                <a:latin typeface="Berlin Sans FB" panose="020E0602020502020306" pitchFamily="34" charset="0"/>
              </a:rPr>
              <a:t> de receitas de impostos.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5. Utilizar os recursos recebidos na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cobrança da dívida ativa da União</a:t>
            </a:r>
            <a:r>
              <a:rPr lang="pt-BR" sz="4000" dirty="0">
                <a:latin typeface="Berlin Sans FB" panose="020E0602020502020306" pitchFamily="34" charset="0"/>
              </a:rPr>
              <a:t> para financiar a educação básica e superior.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6. Aplicar em educação pública os recursos da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Compensação Financeira </a:t>
            </a:r>
            <a:r>
              <a:rPr lang="pt-BR" sz="4000" dirty="0">
                <a:latin typeface="Berlin Sans FB" panose="020E0602020502020306" pitchFamily="34" charset="0"/>
              </a:rPr>
              <a:t>pela Utilização dos Recursos Hídricos para Fins de Geração de Energia Elétrica e dos royalties de Itaipu e da Exploração Mineral.</a:t>
            </a:r>
          </a:p>
          <a:p>
            <a:pPr marL="0" indent="0" algn="just">
              <a:buNone/>
            </a:pPr>
            <a:endParaRPr lang="pt-BR" sz="4000" dirty="0">
              <a:latin typeface="Berlin Sans FB" panose="020E0602020502020306" pitchFamily="34" charset="0"/>
            </a:endParaRP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1935211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Fontes de Recursos: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7. Aplicar em educação pública parte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dos recursos associados ao petróleo e gás</a:t>
            </a:r>
            <a:r>
              <a:rPr lang="pt-BR" sz="4000" dirty="0">
                <a:latin typeface="Berlin Sans FB" panose="020E0602020502020306" pitchFamily="34" charset="0"/>
              </a:rPr>
              <a:t>, além daqueles já vinculados ao Fundo Social do </a:t>
            </a:r>
            <a:r>
              <a:rPr lang="pt-BR" sz="4000" dirty="0" err="1">
                <a:latin typeface="Berlin Sans FB" panose="020E0602020502020306" pitchFamily="34" charset="0"/>
              </a:rPr>
              <a:t>Pré</a:t>
            </a:r>
            <a:r>
              <a:rPr lang="pt-BR" sz="4000" dirty="0">
                <a:latin typeface="Berlin Sans FB" panose="020E0602020502020306" pitchFamily="34" charset="0"/>
              </a:rPr>
              <a:t>-Sal.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8. Limitar o pagamento de juros, encargos e amortização da dívida pública a 70% da média dos últimos 5 anos, com renegociação dos 30%, com alongamento dos prazos de pagamento.</a:t>
            </a:r>
          </a:p>
          <a:p>
            <a:pPr marL="0" indent="0" algn="just">
              <a:buNone/>
            </a:pPr>
            <a:endParaRPr lang="pt-BR" sz="4000" dirty="0">
              <a:latin typeface="Berlin Sans FB" panose="020E0602020502020306" pitchFamily="34" charset="0"/>
            </a:endParaRP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793220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Fontes de Recursos: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9.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Reestruturar os recursos públicos aplicados no setor privado educacional</a:t>
            </a:r>
            <a:r>
              <a:rPr lang="pt-BR" sz="4000" dirty="0">
                <a:latin typeface="Berlin Sans FB" panose="020E0602020502020306" pitchFamily="34" charset="0"/>
              </a:rPr>
              <a:t>, construindo travas e prazos para reduzir, em direção a sua extinção até o último ano de vigência do PNE.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10. Interromper a presença do setor privado na educação pública. </a:t>
            </a:r>
            <a:r>
              <a:rPr lang="pt-BR" sz="4000" dirty="0">
                <a:solidFill>
                  <a:srgbClr val="FF0000"/>
                </a:solidFill>
                <a:latin typeface="Berlin Sans FB" panose="020E0602020502020306" pitchFamily="34" charset="0"/>
              </a:rPr>
              <a:t>Suspender o FIES </a:t>
            </a:r>
            <a:r>
              <a:rPr lang="pt-BR" sz="4000" dirty="0">
                <a:latin typeface="Berlin Sans FB" panose="020E0602020502020306" pitchFamily="34" charset="0"/>
              </a:rPr>
              <a:t>a partir de 2024. Suspensão de terceirização da oferta de educação pública.</a:t>
            </a:r>
          </a:p>
          <a:p>
            <a:pPr marL="0" indent="0" algn="just">
              <a:buNone/>
            </a:pPr>
            <a:endParaRPr lang="pt-BR" sz="4000" dirty="0">
              <a:latin typeface="Berlin Sans FB" panose="020E0602020502020306" pitchFamily="34" charset="0"/>
            </a:endParaRP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119332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Princípios na política de financiamento: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1. Recursos públicos devem ser aplicados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Exclusivamente</a:t>
            </a:r>
            <a:r>
              <a:rPr lang="pt-BR" sz="4000" dirty="0">
                <a:latin typeface="Berlin Sans FB" panose="020E0602020502020306" pitchFamily="34" charset="0"/>
              </a:rPr>
              <a:t> na educação pública.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2.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Transparência</a:t>
            </a:r>
            <a:r>
              <a:rPr lang="pt-BR" sz="4000" dirty="0">
                <a:latin typeface="Berlin Sans FB" panose="020E0602020502020306" pitchFamily="34" charset="0"/>
              </a:rPr>
              <a:t> na arrecadação e aplicação do salário-educação.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3. Implementar no prazo de 5 anos o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Custo Aluno Qualidade</a:t>
            </a:r>
            <a:r>
              <a:rPr lang="pt-BR" sz="4000" dirty="0">
                <a:latin typeface="Berlin Sans FB" panose="020E0602020502020306" pitchFamily="34" charset="0"/>
              </a:rPr>
              <a:t> (CAQ).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4. Garantir a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complementação</a:t>
            </a:r>
            <a:r>
              <a:rPr lang="pt-BR" sz="4000" dirty="0">
                <a:latin typeface="Berlin Sans FB" panose="020E0602020502020306" pitchFamily="34" charset="0"/>
              </a:rPr>
              <a:t> de recursos financeiros pela União a todos os estados, ao Distrito Federal e aos municípios que não atingirem o mínimo constitucional em MDE.</a:t>
            </a:r>
          </a:p>
          <a:p>
            <a:pPr marL="0" indent="0" algn="just">
              <a:buNone/>
            </a:pPr>
            <a:endParaRPr lang="pt-BR" sz="4000" dirty="0">
              <a:latin typeface="Berlin Sans FB" panose="020E0602020502020306" pitchFamily="34" charset="0"/>
            </a:endParaRP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1553762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EEEA9B-4843-6FB8-14DD-18A72F882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97" y="1567544"/>
            <a:ext cx="10812206" cy="513805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4300" dirty="0">
                <a:solidFill>
                  <a:srgbClr val="FF0000"/>
                </a:solidFill>
                <a:latin typeface="Berlin Sans FB" panose="020E0602020502020306" pitchFamily="34" charset="0"/>
              </a:rPr>
              <a:t>Princípios na política de financiamento: </a:t>
            </a:r>
            <a:endParaRPr lang="pt-BR" sz="4300" dirty="0"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5.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Reajustar anualmente os valores do PNAE </a:t>
            </a:r>
            <a:r>
              <a:rPr lang="pt-BR" sz="4000" dirty="0">
                <a:latin typeface="Berlin Sans FB" panose="020E0602020502020306" pitchFamily="34" charset="0"/>
              </a:rPr>
              <a:t>pelo IPCA e expandir o quantitativo de estudantes atendidos pelo programa.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6. Expandir a educação profissional de qualidade socialmente referenciada com financiamento público permanente.</a:t>
            </a:r>
          </a:p>
          <a:p>
            <a:pPr marL="0" indent="0" algn="just">
              <a:buNone/>
            </a:pPr>
            <a:r>
              <a:rPr lang="pt-BR" sz="4000" dirty="0">
                <a:latin typeface="Berlin Sans FB" panose="020E0602020502020306" pitchFamily="34" charset="0"/>
              </a:rPr>
              <a:t>7. </a:t>
            </a:r>
            <a:r>
              <a:rPr lang="pt-BR" sz="4000" dirty="0">
                <a:solidFill>
                  <a:srgbClr val="C00000"/>
                </a:solidFill>
                <a:latin typeface="Berlin Sans FB" panose="020E0602020502020306" pitchFamily="34" charset="0"/>
              </a:rPr>
              <a:t>Definir parâmetros para o financiamento da educação superior pública</a:t>
            </a:r>
            <a:r>
              <a:rPr lang="pt-BR" sz="4000" dirty="0">
                <a:latin typeface="Berlin Sans FB" panose="020E0602020502020306" pitchFamily="34" charset="0"/>
              </a:rPr>
              <a:t>, na direção da garantia do padrão de qualidade socialmente referenciada, com efetiva autonomia universitária.</a:t>
            </a:r>
          </a:p>
          <a:p>
            <a:pPr marL="0" indent="0" algn="just">
              <a:buNone/>
            </a:pPr>
            <a:endParaRPr lang="pt-BR" sz="4000" dirty="0">
              <a:latin typeface="Berlin Sans FB" panose="020E0602020502020306" pitchFamily="34" charset="0"/>
            </a:endParaRP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1009184F-72CC-47F0-9532-12EBC0D8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ESTRATÉGIAS</a:t>
            </a:r>
          </a:p>
        </p:txBody>
      </p:sp>
    </p:spTree>
    <p:extLst>
      <p:ext uri="{BB962C8B-B14F-4D97-AF65-F5344CB8AC3E}">
        <p14:creationId xmlns:p14="http://schemas.microsoft.com/office/powerpoint/2010/main" val="4639663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1063</Words>
  <Application>Microsoft Office PowerPoint</Application>
  <PresentationFormat>Widescreen</PresentationFormat>
  <Paragraphs>64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Berlin Sans FB</vt:lpstr>
      <vt:lpstr>Berlin Sans FB Demi</vt:lpstr>
      <vt:lpstr>Calibri</vt:lpstr>
      <vt:lpstr>Calibri Light</vt:lpstr>
      <vt:lpstr>Tema do Office</vt:lpstr>
      <vt:lpstr>EIXO VI - Financiamento público da educação pública, com controle sociais e garantia das condições adequadas para a qualidade sociais da educação, visando à democraticação do acesso e da permanência</vt:lpstr>
      <vt:lpstr>PROPOSIÇÃO 1</vt:lpstr>
      <vt:lpstr>ESTRATÉGIAS (65)</vt:lpstr>
      <vt:lpstr>ESTRATÉGIAS</vt:lpstr>
      <vt:lpstr>ESTRATÉGIAS</vt:lpstr>
      <vt:lpstr>ESTRATÉGIAS</vt:lpstr>
      <vt:lpstr>ESTRATÉGIAS</vt:lpstr>
      <vt:lpstr>ESTRATÉGIAS</vt:lpstr>
      <vt:lpstr>ESTRATÉGIAS</vt:lpstr>
      <vt:lpstr>ESTRATÉGIAS</vt:lpstr>
      <vt:lpstr>ESTRATÉGIAS</vt:lpstr>
      <vt:lpstr>ESTRATÉGIAS</vt:lpstr>
      <vt:lpstr>ESTRATÉGIAS</vt:lpstr>
      <vt:lpstr>ESTRATÉGIAS</vt:lpstr>
      <vt:lpstr>ESTRATÉGIAS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GTPE</dc:title>
  <dc:creator>Clarissa Rodrigues</dc:creator>
  <cp:lastModifiedBy>Emerson Duarte</cp:lastModifiedBy>
  <cp:revision>20</cp:revision>
  <dcterms:created xsi:type="dcterms:W3CDTF">2023-12-08T14:28:39Z</dcterms:created>
  <dcterms:modified xsi:type="dcterms:W3CDTF">2024-05-03T18:44:53Z</dcterms:modified>
</cp:coreProperties>
</file>